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63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59fab94658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59fab94658_0_1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5a207ee32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5a207ee320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5a207ee32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5a207ee32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5a207ee320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5a207ee320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5a207ee32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5a207ee320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771fbf78c0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771fbf78c0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4G8s35pd3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youtu.be/0WJ0-3HI2w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7i7QlMjZB7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osaa.org/activities/wre/information/owwmpas" TargetMode="External"/><Relationship Id="rId5" Type="http://schemas.openxmlformats.org/officeDocument/2006/relationships/hyperlink" Target="https://youtu.be/MfZNTw9lhBs" TargetMode="External"/><Relationship Id="rId4" Type="http://schemas.openxmlformats.org/officeDocument/2006/relationships/hyperlink" Target="https://www.youtube.com/watch?v=BcOHGMsPS2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uAXyPOlyh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youtube.com/watch?v=IBzRKF_dpYQ" TargetMode="External"/><Relationship Id="rId4" Type="http://schemas.openxmlformats.org/officeDocument/2006/relationships/hyperlink" Target="https://www.youtube.com/watch?v=BAh2XTi2a_I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y8DaMDIXH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youtu.be/WXt1HL-2e_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trackwrestling.com/s/article/Enter-Match-Results-Onlin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hyperlink" Target="http://www.nwcaonlin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C4587"/>
                </a:solidFill>
              </a:rPr>
              <a:t>Kicking Off Your Season</a:t>
            </a:r>
            <a:endParaRPr b="1" dirty="0">
              <a:solidFill>
                <a:srgbClr val="1C4587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979" i="1" dirty="0">
                <a:solidFill>
                  <a:srgbClr val="C00000"/>
                </a:solidFill>
              </a:rPr>
              <a:t>Provided by the </a:t>
            </a:r>
            <a:r>
              <a:rPr kumimoji="0" lang="en" sz="1800" b="0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OSAA, </a:t>
            </a:r>
            <a:r>
              <a:rPr lang="en" sz="1979" i="1" dirty="0">
                <a:solidFill>
                  <a:srgbClr val="C00000"/>
                </a:solidFill>
              </a:rPr>
              <a:t>the NWCA, &amp; FloSports</a:t>
            </a:r>
            <a:endParaRPr sz="1979" i="1" dirty="0">
              <a:solidFill>
                <a:srgbClr val="C00000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52050" y="4314125"/>
            <a:ext cx="4160650" cy="745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94323" y="3465198"/>
            <a:ext cx="1348450" cy="1594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2005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C4587"/>
                </a:solidFill>
              </a:rPr>
              <a:t>IMPORTANT DATES IN THE OSAA SEASON</a:t>
            </a:r>
            <a:endParaRPr b="1" dirty="0">
              <a:solidFill>
                <a:srgbClr val="1C4587"/>
              </a:solidFill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699" y="773276"/>
            <a:ext cx="8597169" cy="43702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25" dirty="0">
                <a:solidFill>
                  <a:srgbClr val="A61C00"/>
                </a:solidFill>
              </a:rPr>
              <a:t>First assessment date: </a:t>
            </a:r>
            <a:r>
              <a:rPr lang="en-US" sz="3525" dirty="0">
                <a:solidFill>
                  <a:srgbClr val="1C4587"/>
                </a:solidFill>
              </a:rPr>
              <a:t>Monday, November 18, 2024</a:t>
            </a:r>
            <a:endParaRPr sz="3525"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525" dirty="0">
                <a:solidFill>
                  <a:srgbClr val="A61C00"/>
                </a:solidFill>
              </a:rPr>
              <a:t>Last assessment date: </a:t>
            </a:r>
            <a:r>
              <a:rPr lang="en-US" sz="3525" dirty="0">
                <a:solidFill>
                  <a:srgbClr val="1C4587"/>
                </a:solidFill>
              </a:rPr>
              <a:t>Saturday, February 8, 2025</a:t>
            </a:r>
            <a:endParaRPr sz="3525"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525" dirty="0">
                <a:solidFill>
                  <a:srgbClr val="A61C00"/>
                </a:solidFill>
              </a:rPr>
              <a:t>Growth allowance date:</a:t>
            </a:r>
            <a:r>
              <a:rPr lang="en" sz="3525" dirty="0">
                <a:solidFill>
                  <a:srgbClr val="1C4587"/>
                </a:solidFill>
              </a:rPr>
              <a:t> </a:t>
            </a:r>
            <a:r>
              <a:rPr lang="en-US" sz="3525" dirty="0">
                <a:solidFill>
                  <a:srgbClr val="1C4587"/>
                </a:solidFill>
              </a:rPr>
              <a:t>Sunday, January 5, 2025</a:t>
            </a:r>
            <a:endParaRPr sz="3525" dirty="0">
              <a:solidFill>
                <a:srgbClr val="1C4587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" sz="3525" dirty="0">
                <a:solidFill>
                  <a:srgbClr val="A61C00"/>
                </a:solidFill>
              </a:rPr>
              <a:t>4A/3A/2A/1A Girls, 6A, 5A Boys Regional Qualifiers: </a:t>
            </a:r>
            <a:r>
              <a:rPr lang="en" sz="3525" dirty="0">
                <a:solidFill>
                  <a:srgbClr val="1C4587"/>
                </a:solidFill>
              </a:rPr>
              <a:t>Feb 14-15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525" dirty="0">
                <a:solidFill>
                  <a:srgbClr val="A61C00"/>
                </a:solidFill>
              </a:rPr>
              <a:t>6A/5A Girls, 4A, 3A, 2A/1A Boys Regional Qualifiers: </a:t>
            </a:r>
            <a:r>
              <a:rPr lang="en" sz="3525" dirty="0">
                <a:solidFill>
                  <a:srgbClr val="1C4587"/>
                </a:solidFill>
              </a:rPr>
              <a:t>Feb 21-22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" sz="3200" dirty="0">
                <a:solidFill>
                  <a:srgbClr val="A61C00"/>
                </a:solidFill>
              </a:rPr>
              <a:t>4A/3A/2A/1A Girls, 4A, 3A, 2A/1A Boys State Championships: </a:t>
            </a:r>
            <a:r>
              <a:rPr lang="en" sz="3200" dirty="0">
                <a:solidFill>
                  <a:srgbClr val="1C4587"/>
                </a:solidFill>
              </a:rPr>
              <a:t>Feb 27-28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" sz="3525" dirty="0">
                <a:solidFill>
                  <a:srgbClr val="A61C00"/>
                </a:solidFill>
              </a:rPr>
              <a:t>6A/5A Girls, 6A, 5A Boys State Championships: </a:t>
            </a:r>
            <a:r>
              <a:rPr lang="en" sz="3525" dirty="0">
                <a:solidFill>
                  <a:srgbClr val="1C4587"/>
                </a:solidFill>
              </a:rPr>
              <a:t>Feb 28-March 1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</a:rPr>
              <a:t>KICKING OFF YOUR SEASON: YOUR ROSTER	</a:t>
            </a:r>
            <a:endParaRPr b="1">
              <a:solidFill>
                <a:srgbClr val="1C4587"/>
              </a:solidFill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-You will be sent your login directly from TrackWrestling. These logins go out once the OSAA gives the team list to TrackWrestling.</a:t>
            </a:r>
            <a:endParaRPr dirty="0">
              <a:solidFill>
                <a:srgbClr val="A61C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-Always start with importing your roster from last season</a:t>
            </a:r>
            <a:endParaRPr dirty="0">
              <a:solidFill>
                <a:srgbClr val="A61C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	-Video Link: </a:t>
            </a:r>
            <a:r>
              <a:rPr lang="en" u="sng" dirty="0">
                <a:solidFill>
                  <a:srgbClr val="1C4587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Import Your Roster from last season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-Then add new additions</a:t>
            </a:r>
            <a:endParaRPr dirty="0">
              <a:solidFill>
                <a:srgbClr val="A61C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	-Video Link: </a:t>
            </a:r>
            <a:r>
              <a:rPr lang="en" u="sng" dirty="0">
                <a:solidFill>
                  <a:srgbClr val="1C4587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Adding New Wrestlers to your Roster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br>
              <a:rPr lang="en" dirty="0">
                <a:solidFill>
                  <a:srgbClr val="A61C00"/>
                </a:solidFill>
              </a:rPr>
            </a:br>
            <a:br>
              <a:rPr lang="en">
                <a:solidFill>
                  <a:srgbClr val="A61C00"/>
                </a:solidFill>
              </a:rPr>
            </a:br>
            <a:endParaRPr dirty="0">
              <a:solidFill>
                <a:srgbClr val="A61C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</a:rPr>
              <a:t>KICKING OFF YOUR SEASON: ASSESSMENTS</a:t>
            </a:r>
            <a:endParaRPr b="1">
              <a:solidFill>
                <a:srgbClr val="1C4587"/>
              </a:solidFill>
            </a:endParaRPr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Assessor Practice Transactions: </a:t>
            </a:r>
            <a:r>
              <a:rPr lang="en" u="sng" dirty="0">
                <a:solidFill>
                  <a:srgbClr val="1C4587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Approving or Denying Weight Assessments: </a:t>
            </a:r>
            <a:r>
              <a:rPr lang="en" u="sng" dirty="0">
                <a:solidFill>
                  <a:srgbClr val="1C4587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Viewing a wrestler’s Alpha Master: </a:t>
            </a:r>
            <a:r>
              <a:rPr lang="en" u="sng" dirty="0">
                <a:solidFill>
                  <a:srgbClr val="1C4587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solidFill>
                <a:srgbClr val="A61C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solidFill>
                <a:srgbClr val="A61C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OSAA RULES ON ADMINISTERING ASSESSMENTS: </a:t>
            </a:r>
            <a:r>
              <a:rPr lang="en-US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Assessor handbook</a:t>
            </a:r>
            <a:endParaRPr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</a:rPr>
              <a:t>KICKING OFF YOUR SEASON: YOUR SCHEDULE	</a:t>
            </a:r>
            <a:endParaRPr b="1">
              <a:solidFill>
                <a:srgbClr val="1C4587"/>
              </a:solidFill>
            </a:endParaRPr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To Add a Dual Meet: </a:t>
            </a:r>
            <a:r>
              <a:rPr lang="en" u="sng" dirty="0">
                <a:solidFill>
                  <a:srgbClr val="1C4587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To Add an Individual Tournament: </a:t>
            </a:r>
            <a:r>
              <a:rPr lang="en" u="sng" dirty="0">
                <a:solidFill>
                  <a:srgbClr val="1C4587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To Add a Multi-Dual Event: </a:t>
            </a:r>
            <a:r>
              <a:rPr lang="en" u="sng" dirty="0">
                <a:solidFill>
                  <a:srgbClr val="1C4587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br>
              <a:rPr lang="en" dirty="0">
                <a:solidFill>
                  <a:srgbClr val="A61C00"/>
                </a:solidFill>
              </a:rPr>
            </a:br>
            <a:endParaRPr dirty="0">
              <a:solidFill>
                <a:srgbClr val="A61C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-Please note: Once you add a team to an event, it shows up on their schedule to “accept.” You can accept events versus adding a second one to avoid duplicate events and results.</a:t>
            </a:r>
            <a:br>
              <a:rPr lang="en" dirty="0">
                <a:solidFill>
                  <a:srgbClr val="A61C00"/>
                </a:solidFill>
              </a:rPr>
            </a:br>
            <a:endParaRPr dirty="0">
              <a:solidFill>
                <a:srgbClr val="A61C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</a:rPr>
              <a:t>KICKING OFF YOUR SEASON: WEIGH-INS	</a:t>
            </a:r>
            <a:endParaRPr b="1">
              <a:solidFill>
                <a:srgbClr val="1C4587"/>
              </a:solidFill>
            </a:endParaRPr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Creating a Weigh-In Sheet: </a:t>
            </a:r>
            <a:r>
              <a:rPr lang="en" u="sng" dirty="0">
                <a:solidFill>
                  <a:srgbClr val="1C4587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Entering and Committing Weights: </a:t>
            </a:r>
            <a:r>
              <a:rPr lang="en" u="sng" dirty="0">
                <a:solidFill>
                  <a:srgbClr val="1C4587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en-US" dirty="0">
              <a:solidFill>
                <a:srgbClr val="A61C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solidFill>
                <a:srgbClr val="A61C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/>
          <p:nvPr/>
        </p:nvSpPr>
        <p:spPr>
          <a:xfrm>
            <a:off x="265949" y="1122625"/>
            <a:ext cx="8240275" cy="5277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C4587"/>
                </a:solidFill>
              </a:rPr>
              <a:t>KICKING OFF YOUR SEASON: YOUR BENEFITS	</a:t>
            </a:r>
            <a:endParaRPr b="1" dirty="0">
              <a:solidFill>
                <a:srgbClr val="1C4587"/>
              </a:solidFill>
            </a:endParaRPr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89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rgbClr val="A61C00"/>
                </a:solidFill>
              </a:rPr>
              <a:t>-LIVE Dual Meet scoring is FREE on TrackWrestling: </a:t>
            </a:r>
            <a:r>
              <a:rPr lang="en" sz="2000" b="1" u="sng" dirty="0">
                <a:solidFill>
                  <a:srgbClr val="1C4587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br>
              <a:rPr lang="en" sz="3921" dirty="0">
                <a:solidFill>
                  <a:srgbClr val="A61C00"/>
                </a:solidFill>
              </a:rPr>
            </a:br>
            <a:br>
              <a:rPr lang="en" sz="3921" dirty="0">
                <a:solidFill>
                  <a:srgbClr val="A61C00"/>
                </a:solidFill>
              </a:rPr>
            </a:br>
            <a:r>
              <a:rPr lang="en" sz="1900" b="1" dirty="0">
                <a:solidFill>
                  <a:srgbClr val="A61C00"/>
                </a:solidFill>
              </a:rPr>
              <a:t>-All OPC Subscribers are also </a:t>
            </a:r>
            <a:br>
              <a:rPr lang="en" sz="1900" b="1" dirty="0">
                <a:solidFill>
                  <a:srgbClr val="A61C00"/>
                </a:solidFill>
              </a:rPr>
            </a:br>
            <a:r>
              <a:rPr lang="en" sz="1900" b="1" dirty="0">
                <a:solidFill>
                  <a:srgbClr val="A61C00"/>
                </a:solidFill>
              </a:rPr>
              <a:t>NWCA Members! </a:t>
            </a:r>
            <a:br>
              <a:rPr lang="en" sz="1900" b="1" dirty="0">
                <a:solidFill>
                  <a:srgbClr val="A61C00"/>
                </a:solidFill>
              </a:rPr>
            </a:br>
            <a:r>
              <a:rPr lang="en" sz="1900" b="1" dirty="0">
                <a:solidFill>
                  <a:srgbClr val="A61C00"/>
                </a:solidFill>
              </a:rPr>
              <a:t>	-Please go to </a:t>
            </a:r>
            <a:br>
              <a:rPr lang="en" sz="1900" b="1" dirty="0">
                <a:solidFill>
                  <a:srgbClr val="A61C00"/>
                </a:solidFill>
              </a:rPr>
            </a:br>
            <a:r>
              <a:rPr lang="en" sz="1900" b="1" dirty="0">
                <a:solidFill>
                  <a:srgbClr val="A61C00"/>
                </a:solidFill>
              </a:rPr>
              <a:t>	</a:t>
            </a:r>
            <a:r>
              <a:rPr lang="en" sz="1900" b="1" u="sng" dirty="0">
                <a:solidFill>
                  <a:srgbClr val="1C4587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NWCAonline.com</a:t>
            </a:r>
            <a:r>
              <a:rPr lang="en" sz="1900" b="1" dirty="0">
                <a:solidFill>
                  <a:srgbClr val="A61C00"/>
                </a:solidFill>
              </a:rPr>
              <a:t>, </a:t>
            </a:r>
            <a:br>
              <a:rPr lang="en" sz="1900" b="1" dirty="0">
                <a:solidFill>
                  <a:srgbClr val="A61C00"/>
                </a:solidFill>
              </a:rPr>
            </a:br>
            <a:r>
              <a:rPr lang="en" sz="1900" b="1" dirty="0">
                <a:solidFill>
                  <a:srgbClr val="A61C00"/>
                </a:solidFill>
              </a:rPr>
              <a:t>	navigate to MEMBERSHIP </a:t>
            </a:r>
            <a:br>
              <a:rPr lang="en" sz="1900" b="1" dirty="0">
                <a:solidFill>
                  <a:srgbClr val="A61C00"/>
                </a:solidFill>
              </a:rPr>
            </a:br>
            <a:r>
              <a:rPr lang="en" sz="1900" b="1" dirty="0">
                <a:solidFill>
                  <a:srgbClr val="A61C00"/>
                </a:solidFill>
              </a:rPr>
              <a:t>	in the top right and explore </a:t>
            </a:r>
            <a:br>
              <a:rPr lang="en" sz="1900" b="1" dirty="0">
                <a:solidFill>
                  <a:srgbClr val="A61C00"/>
                </a:solidFill>
              </a:rPr>
            </a:br>
            <a:r>
              <a:rPr lang="en" sz="1900" b="1" dirty="0">
                <a:solidFill>
                  <a:srgbClr val="A61C00"/>
                </a:solidFill>
              </a:rPr>
              <a:t>	our members-only portal.</a:t>
            </a:r>
            <a:endParaRPr sz="1900" b="1" dirty="0">
              <a:solidFill>
                <a:srgbClr val="A61C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>
              <a:solidFill>
                <a:srgbClr val="A61C00"/>
              </a:solidFill>
            </a:endParaRPr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11151" y="1949613"/>
            <a:ext cx="4190049" cy="2974949"/>
          </a:xfrm>
          <a:prstGeom prst="rect">
            <a:avLst/>
          </a:prstGeom>
          <a:noFill/>
          <a:ln w="9525" cap="flat" cmpd="sng">
            <a:solidFill>
              <a:srgbClr val="1C4587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6" name="Google Shape;96;p19"/>
          <p:cNvSpPr txBox="1"/>
          <p:nvPr/>
        </p:nvSpPr>
        <p:spPr>
          <a:xfrm>
            <a:off x="194650" y="4300400"/>
            <a:ext cx="43773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621" b="1">
                <a:solidFill>
                  <a:srgbClr val="1C4587"/>
                </a:solidFill>
              </a:rPr>
              <a:t>GOOD LUCK this season!</a:t>
            </a:r>
            <a:endParaRPr sz="200">
              <a:solidFill>
                <a:srgbClr val="1C4587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1829</TotalTime>
  <Words>404</Words>
  <Application>Microsoft Office PowerPoint</Application>
  <PresentationFormat>On-screen Show (16:9)</PresentationFormat>
  <Paragraphs>35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Simple Dark</vt:lpstr>
      <vt:lpstr>Kicking Off Your Season</vt:lpstr>
      <vt:lpstr>IMPORTANT DATES IN THE OSAA SEASON</vt:lpstr>
      <vt:lpstr>KICKING OFF YOUR SEASON: YOUR ROSTER </vt:lpstr>
      <vt:lpstr>KICKING OFF YOUR SEASON: ASSESSMENTS</vt:lpstr>
      <vt:lpstr>KICKING OFF YOUR SEASON: YOUR SCHEDULE </vt:lpstr>
      <vt:lpstr>KICKING OFF YOUR SEASON: WEIGH-INS </vt:lpstr>
      <vt:lpstr>KICKING OFF YOUR SEASON: YOUR BENEFITS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Kicking Off Your Season</dc:title>
  <dc:creator>Krisw</dc:creator>
  <cp:lastModifiedBy>Kelly Foster</cp:lastModifiedBy>
  <cp:revision>9</cp:revision>
  <dcterms:modified xsi:type="dcterms:W3CDTF">2024-10-17T23:04:06Z</dcterms:modified>
</cp:coreProperties>
</file>